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5" r:id="rId1"/>
    <p:sldMasterId id="2147483706" r:id="rId2"/>
    <p:sldMasterId id="2147483707" r:id="rId3"/>
  </p:sldMasterIdLst>
  <p:notesMasterIdLst>
    <p:notesMasterId r:id="rId14"/>
  </p:notesMasterIdLst>
  <p:sldIdLst>
    <p:sldId id="256" r:id="rId4"/>
    <p:sldId id="259" r:id="rId5"/>
    <p:sldId id="260" r:id="rId6"/>
    <p:sldId id="261" r:id="rId7"/>
    <p:sldId id="267" r:id="rId8"/>
    <p:sldId id="262" r:id="rId9"/>
    <p:sldId id="263" r:id="rId10"/>
    <p:sldId id="264" r:id="rId11"/>
    <p:sldId id="265" r:id="rId12"/>
    <p:sldId id="266" r:id="rId13"/>
  </p:sldIdLst>
  <p:sldSz cx="9144000" cy="5143500" type="screen16x9"/>
  <p:notesSz cx="6858000" cy="9144000"/>
  <p:embeddedFontLst>
    <p:embeddedFont>
      <p:font typeface="Helvetica Neue" panose="02000503000000020004" pitchFamily="2" charset="0"/>
      <p:regular r:id="rId15"/>
      <p:bold r:id="rId16"/>
      <p:italic r:id="rId17"/>
      <p:boldItalic r:id="rId18"/>
    </p:embeddedFont>
    <p:embeddedFont>
      <p:font typeface="Helvetica Neue Light" panose="02000403000000020004" pitchFamily="2" charset="0"/>
      <p:regular r:id="rId19"/>
      <p:bold r:id="rId20"/>
      <p:italic r:id="rId21"/>
      <p:boldItalic r:id="rId22"/>
    </p:embeddedFont>
    <p:embeddedFont>
      <p:font typeface="Montserrat" pitchFamily="2" charset="77"/>
      <p:regular r:id="rId23"/>
      <p:bold r:id="rId24"/>
      <p:italic r:id="rId25"/>
      <p:boldItalic r:id="rId26"/>
    </p:embeddedFont>
    <p:embeddedFont>
      <p:font typeface="Montserrat Medium" pitchFamily="2" charset="77"/>
      <p:regular r:id="rId27"/>
      <p:bold r:id="rId28"/>
      <p:italic r:id="rId29"/>
      <p:boldItalic r:id="rId30"/>
    </p:embeddedFont>
    <p:embeddedFont>
      <p:font typeface="Montserrat SemiBold" pitchFamily="2" charset="77"/>
      <p:regular r:id="rId31"/>
      <p:bold r:id="rId32"/>
      <p:italic r:id="rId33"/>
      <p:boldItalic r:id="rId34"/>
    </p:embeddedFont>
    <p:embeddedFont>
      <p:font typeface="Roboto" panose="02000000000000000000" pitchFamily="2" charset="0"/>
      <p:regular r:id="rId35"/>
      <p:bold r:id="rId36"/>
      <p:italic r:id="rId37"/>
      <p:boldItalic r:id="rId38"/>
    </p:embeddedFont>
    <p:embeddedFont>
      <p:font typeface="Roboto Medium" panose="020F0502020204030204" pitchFamily="34" charset="0"/>
      <p:regular r:id="rId39"/>
      <p:bold r:id="rId40"/>
      <p:italic r:id="rId41"/>
      <p:boldItalic r:id="rId42"/>
    </p:embeddedFont>
    <p:embeddedFont>
      <p:font typeface="Roboto Slab" pitchFamily="2" charset="0"/>
      <p:regular r:id="rId43"/>
      <p:bold r:id="rId44"/>
    </p:embeddedFont>
    <p:embeddedFont>
      <p:font typeface="Roboto Slab Regular" pitchFamily="2" charset="0"/>
      <p:regular r:id="rId45"/>
      <p:bold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512">
          <p15:clr>
            <a:srgbClr val="9AA0A6"/>
          </p15:clr>
        </p15:guide>
        <p15:guide id="2" orient="horz" pos="2899">
          <p15:clr>
            <a:srgbClr val="9AA0A6"/>
          </p15:clr>
        </p15:guide>
        <p15:guide id="3" pos="484">
          <p15:clr>
            <a:srgbClr val="9AA0A6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Sofía Dalponte" initials="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7"/>
  </p:normalViewPr>
  <p:slideViewPr>
    <p:cSldViewPr snapToGrid="0">
      <p:cViewPr varScale="1">
        <p:scale>
          <a:sx n="139" d="100"/>
          <a:sy n="139" d="100"/>
        </p:scale>
        <p:origin x="840" y="176"/>
      </p:cViewPr>
      <p:guideLst>
        <p:guide orient="horz" pos="1512"/>
        <p:guide orient="horz" pos="2899"/>
        <p:guide pos="4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font" Target="fonts/font25.fntdata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42" Type="http://schemas.openxmlformats.org/officeDocument/2006/relationships/font" Target="fonts/font28.fntdata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9" Type="http://schemas.openxmlformats.org/officeDocument/2006/relationships/font" Target="fonts/font15.fntdata"/><Relationship Id="rId11" Type="http://schemas.openxmlformats.org/officeDocument/2006/relationships/slide" Target="slides/slide8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font" Target="fonts/font23.fntdata"/><Relationship Id="rId40" Type="http://schemas.openxmlformats.org/officeDocument/2006/relationships/font" Target="fonts/font26.fntdata"/><Relationship Id="rId45" Type="http://schemas.openxmlformats.org/officeDocument/2006/relationships/font" Target="fonts/font31.fntdata"/><Relationship Id="rId5" Type="http://schemas.openxmlformats.org/officeDocument/2006/relationships/slide" Target="slides/slide2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49" Type="http://schemas.openxmlformats.org/officeDocument/2006/relationships/viewProps" Target="viewProps.xml"/><Relationship Id="rId10" Type="http://schemas.openxmlformats.org/officeDocument/2006/relationships/slide" Target="slides/slide7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4" Type="http://schemas.openxmlformats.org/officeDocument/2006/relationships/font" Target="fonts/font30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43" Type="http://schemas.openxmlformats.org/officeDocument/2006/relationships/font" Target="fonts/font29.fntdata"/><Relationship Id="rId48" Type="http://schemas.openxmlformats.org/officeDocument/2006/relationships/presProps" Target="presProps.xml"/><Relationship Id="rId8" Type="http://schemas.openxmlformats.org/officeDocument/2006/relationships/slide" Target="slides/slide5.xml"/><Relationship Id="rId51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font" Target="fonts/font24.fntdata"/><Relationship Id="rId46" Type="http://schemas.openxmlformats.org/officeDocument/2006/relationships/font" Target="fonts/font32.fntdata"/><Relationship Id="rId20" Type="http://schemas.openxmlformats.org/officeDocument/2006/relationships/font" Target="fonts/font6.fntdata"/><Relationship Id="rId41" Type="http://schemas.openxmlformats.org/officeDocument/2006/relationships/font" Target="fonts/font2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0-07-09T07:48:14.544" idx="1">
    <p:pos x="1484" y="761"/>
    <p:text>+sofia@ironhack.com change diagram for the new one!
_Assigned to you_</p:tex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20-07-09T07:56:24.955" idx="2">
    <p:pos x="6000" y="0"/>
    <p:text>+himanshu.aggarwal@ironhack.com can you dcescribe what tool you use for the different things (bullets: machine learning, etl, querying, visualization, etc.)
_Assigned to Himanshu Aggarwal_</p:text>
  </p:cm>
</p:cmLst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8b19b38507_0_2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8b19b38507_0_25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4c7f726813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4c7f726813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8bd2b224f4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8bd2b224f4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89e3d6458b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89e3d6458b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85ef0c0354_5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85ef0c0354_5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85ef0c0354_5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85ef0c0354_5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94849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89f3c7e9fc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89f3c7e9fc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8bd2b224f4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4" name="Google Shape;344;g8bd2b224f4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89e3d6458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89e3d6458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8bd2b224f4_0_12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g8bd2b224f4_0_1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7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1.jp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lanced Slide Style">
  <p:cSld name="CUSTOM_5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 rotWithShape="1">
          <a:blip r:embed="rId2">
            <a:alphaModFix/>
          </a:blip>
          <a:srcRect l="14559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re text + Img Slide Style">
  <p:cSld name="CAPTION_ONLY_1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4"/>
          <p:cNvPicPr preferRelativeResize="0"/>
          <p:nvPr/>
        </p:nvPicPr>
        <p:blipFill rotWithShape="1">
          <a:blip r:embed="rId2">
            <a:alphaModFix/>
          </a:blip>
          <a:srcRect l="3950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sous-titre">
  <p:cSld name="TITLE_1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body" idx="1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GOAL CHECKED">
  <p:cSld name="CUSTOM_7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6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6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639" y="3172805"/>
            <a:ext cx="266022" cy="235093"/>
          </a:xfrm>
          <a:prstGeom prst="rect">
            <a:avLst/>
          </a:prstGeom>
          <a:noFill/>
          <a:ln w="9525" cap="flat" cmpd="sng">
            <a:solidFill>
              <a:srgbClr val="2DC5FA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62" name="Google Shape;62;p16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3" name="Google Shape;63;p16"/>
          <p:cNvCxnSpPr/>
          <p:nvPr/>
        </p:nvCxnSpPr>
        <p:spPr>
          <a:xfrm rot="10800000" flipH="1">
            <a:off x="861725" y="534795"/>
            <a:ext cx="5100" cy="2464800"/>
          </a:xfrm>
          <a:prstGeom prst="straightConnector1">
            <a:avLst/>
          </a:prstGeom>
          <a:noFill/>
          <a:ln w="38100" cap="flat" cmpd="sng">
            <a:solidFill>
              <a:srgbClr val="2DC5FA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sson opening style slide" type="title">
  <p:cSld name="TITL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>
            <a:off x="1959550" y="3924475"/>
            <a:ext cx="3909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solidFill>
                  <a:srgbClr val="434343"/>
                </a:solidFill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Roboto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title" idx="2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400"/>
              <a:buFont typeface="Roboto Slab"/>
              <a:buNone/>
              <a:defRPr sz="34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2" name="Google Shape;72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62625" y="157300"/>
            <a:ext cx="1663599" cy="1663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/3 Text - 1/3 Image" type="tx">
  <p:cSld name="TITLE_AND_BODY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>
            <a:spLocks noGrp="1"/>
          </p:cNvSpPr>
          <p:nvPr>
            <p:ph type="title"/>
          </p:nvPr>
        </p:nvSpPr>
        <p:spPr>
          <a:xfrm>
            <a:off x="349624" y="1318750"/>
            <a:ext cx="546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sz="1800" b="1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title" idx="2"/>
          </p:nvPr>
        </p:nvSpPr>
        <p:spPr>
          <a:xfrm>
            <a:off x="349624" y="794825"/>
            <a:ext cx="546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body" idx="1"/>
          </p:nvPr>
        </p:nvSpPr>
        <p:spPr>
          <a:xfrm>
            <a:off x="359076" y="1895525"/>
            <a:ext cx="54684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/2 Text - 1/2 Image">
  <p:cSld name="TITLE_AND_BODY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349625" y="1318750"/>
            <a:ext cx="43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sz="1800" b="1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title" idx="2"/>
          </p:nvPr>
        </p:nvSpPr>
        <p:spPr>
          <a:xfrm>
            <a:off x="349625" y="794825"/>
            <a:ext cx="4340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1"/>
          </p:nvPr>
        </p:nvSpPr>
        <p:spPr>
          <a:xfrm>
            <a:off x="359075" y="1895525"/>
            <a:ext cx="42177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/3 Text - 2/3 Image">
  <p:cSld name="TITLE_AND_BODY_1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title"/>
          </p:nvPr>
        </p:nvSpPr>
        <p:spPr>
          <a:xfrm>
            <a:off x="349625" y="1318750"/>
            <a:ext cx="271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 Slab"/>
              <a:buNone/>
              <a:defRPr sz="1800" b="1">
                <a:solidFill>
                  <a:srgbClr val="434343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title" idx="2"/>
          </p:nvPr>
        </p:nvSpPr>
        <p:spPr>
          <a:xfrm>
            <a:off x="349625" y="794825"/>
            <a:ext cx="2711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2"/>
          <p:cNvSpPr txBox="1">
            <a:spLocks noGrp="1"/>
          </p:cNvSpPr>
          <p:nvPr>
            <p:ph type="body" idx="1"/>
          </p:nvPr>
        </p:nvSpPr>
        <p:spPr>
          <a:xfrm>
            <a:off x="355525" y="1895525"/>
            <a:ext cx="27111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4" name="Google Shape;94;p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5" name="Google Shape;95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MMARY">
  <p:cSld name="TITLE_ONLY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cxnSp>
        <p:nvCxnSpPr>
          <p:cNvPr id="101" name="Google Shape;101;p25"/>
          <p:cNvCxnSpPr/>
          <p:nvPr/>
        </p:nvCxnSpPr>
        <p:spPr>
          <a:xfrm>
            <a:off x="3107937" y="2679329"/>
            <a:ext cx="6296700" cy="0"/>
          </a:xfrm>
          <a:prstGeom prst="straightConnector1">
            <a:avLst/>
          </a:prstGeom>
          <a:noFill/>
          <a:ln w="19050" cap="flat" cmpd="sng">
            <a:solidFill>
              <a:srgbClr val="D0D0D0"/>
            </a:solidFill>
            <a:prstDash val="solid"/>
            <a:miter lim="400000"/>
            <a:headEnd type="none" w="sm" len="sm"/>
            <a:tailEnd type="none" w="sm" len="sm"/>
          </a:ln>
        </p:spPr>
      </p:cxnSp>
      <p:pic>
        <p:nvPicPr>
          <p:cNvPr id="102" name="Google Shape;102;p25"/>
          <p:cNvPicPr preferRelativeResize="0"/>
          <p:nvPr/>
        </p:nvPicPr>
        <p:blipFill rotWithShape="1">
          <a:blip r:embed="rId2">
            <a:alphaModFix/>
          </a:blip>
          <a:srcRect l="17192" r="17186"/>
          <a:stretch/>
        </p:blipFill>
        <p:spPr>
          <a:xfrm>
            <a:off x="443896" y="1240100"/>
            <a:ext cx="2912400" cy="29589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03" name="Google Shape;103;p25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38788" y="-225257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5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90625" y="31718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7" name="Google Shape;107;p2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08" name="Google Shape;108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Slide Style">
  <p:cSld name="MAIN_POINT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1" name="Google Shape;111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plit Screen Style">
  <p:cSld name="SECTION_TITLE_AND_DESCRIPTION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2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15" name="Google Shape;115;p2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6" name="Google Shape;116;p28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7" name="Google Shape;117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ore text + Img Slide Style">
  <p:cSld name="CAPTION_ONLY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9"/>
          <p:cNvPicPr preferRelativeResize="0"/>
          <p:nvPr/>
        </p:nvPicPr>
        <p:blipFill rotWithShape="1">
          <a:blip r:embed="rId2">
            <a:alphaModFix/>
          </a:blip>
          <a:srcRect l="39500"/>
          <a:stretch/>
        </p:blipFill>
        <p:spPr>
          <a:xfrm>
            <a:off x="6086475" y="0"/>
            <a:ext cx="467662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0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2" name="Google Shape;122;p30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23" name="Google Shape;123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Features, round photo">
  <p:cSld name="CUSTOM_9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37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6" name="Google Shape;126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23593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7" name="Google Shape;127;p3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398418" y="1557349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28" name="Google Shape;128;p31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31"/>
          <p:cNvSpPr txBox="1"/>
          <p:nvPr/>
        </p:nvSpPr>
        <p:spPr>
          <a:xfrm>
            <a:off x="11927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lang="en" sz="1800" b="1" i="0" u="none" strike="noStrike" cap="none">
                <a:latin typeface="Roboto Slab"/>
                <a:ea typeface="Roboto Slab"/>
                <a:cs typeface="Roboto Slab"/>
                <a:sym typeface="Roboto Slab"/>
              </a:rPr>
              <a:t>O</a:t>
            </a:r>
            <a:r>
              <a:rPr lang="en" sz="1800" b="1">
                <a:latin typeface="Roboto Slab"/>
                <a:ea typeface="Roboto Slab"/>
                <a:cs typeface="Roboto Slab"/>
                <a:sym typeface="Roboto Slab"/>
              </a:rPr>
              <a:t>bserve</a:t>
            </a:r>
            <a:endParaRPr sz="1800" i="0" u="none" strike="noStrike" cap="none"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30" name="Google Shape;130;p31"/>
          <p:cNvSpPr txBox="1"/>
          <p:nvPr/>
        </p:nvSpPr>
        <p:spPr>
          <a:xfrm>
            <a:off x="11825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sz="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31"/>
          <p:cNvSpPr txBox="1"/>
          <p:nvPr/>
        </p:nvSpPr>
        <p:spPr>
          <a:xfrm>
            <a:off x="386857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sz="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31"/>
          <p:cNvSpPr txBox="1"/>
          <p:nvPr/>
        </p:nvSpPr>
        <p:spPr>
          <a:xfrm>
            <a:off x="6554629" y="2336006"/>
            <a:ext cx="1406700" cy="1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900"/>
              <a:buFont typeface="Arial"/>
              <a:buNone/>
            </a:pPr>
            <a:r>
              <a:rPr lang="en" sz="9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INSERT PHOTO HERE</a:t>
            </a:r>
            <a:endParaRPr sz="5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31"/>
          <p:cNvSpPr txBox="1"/>
          <p:nvPr/>
        </p:nvSpPr>
        <p:spPr>
          <a:xfrm>
            <a:off x="387877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lang="en" sz="1800" b="1" i="0" u="none" strike="noStrike" cap="none">
                <a:latin typeface="Roboto Slab"/>
                <a:ea typeface="Roboto Slab"/>
                <a:cs typeface="Roboto Slab"/>
                <a:sym typeface="Roboto Slab"/>
              </a:rPr>
              <a:t>E</a:t>
            </a:r>
            <a:r>
              <a:rPr lang="en" sz="1800" b="1">
                <a:latin typeface="Roboto Slab"/>
                <a:ea typeface="Roboto Slab"/>
                <a:cs typeface="Roboto Slab"/>
                <a:sym typeface="Roboto Slab"/>
              </a:rPr>
              <a:t>ngage</a:t>
            </a:r>
            <a:endParaRPr sz="1800" i="0" u="none" strike="noStrike" cap="none"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34" name="Google Shape;134;p31"/>
          <p:cNvSpPr txBox="1"/>
          <p:nvPr/>
        </p:nvSpPr>
        <p:spPr>
          <a:xfrm>
            <a:off x="6564820" y="3439103"/>
            <a:ext cx="1386600" cy="3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2E2E"/>
              </a:buClr>
              <a:buSzPts val="1100"/>
              <a:buFont typeface="Arial"/>
              <a:buNone/>
            </a:pPr>
            <a:r>
              <a:rPr lang="en" sz="1800" b="1" i="0" u="none" strike="noStrike" cap="none">
                <a:latin typeface="Roboto Slab"/>
                <a:ea typeface="Roboto Slab"/>
                <a:cs typeface="Roboto Slab"/>
                <a:sym typeface="Roboto Slab"/>
              </a:rPr>
              <a:t>I</a:t>
            </a:r>
            <a:r>
              <a:rPr lang="en" sz="1800" b="1">
                <a:latin typeface="Roboto Slab"/>
                <a:ea typeface="Roboto Slab"/>
                <a:cs typeface="Roboto Slab"/>
                <a:sym typeface="Roboto Slab"/>
              </a:rPr>
              <a:t>mmerse</a:t>
            </a:r>
            <a:endParaRPr sz="1800" i="0" u="none" strike="noStrike" cap="none"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135" name="Google Shape;135;p31"/>
          <p:cNvPicPr preferRelativeResize="0"/>
          <p:nvPr/>
        </p:nvPicPr>
        <p:blipFill rotWithShape="1">
          <a:blip r:embed="rId4">
            <a:alphaModFix/>
          </a:blip>
          <a:srcRect l="17202" r="17189"/>
          <a:stretch/>
        </p:blipFill>
        <p:spPr>
          <a:xfrm>
            <a:off x="1037599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6" name="Google Shape;136;p31"/>
          <p:cNvPicPr preferRelativeResize="0"/>
          <p:nvPr/>
        </p:nvPicPr>
        <p:blipFill rotWithShape="1">
          <a:blip r:embed="rId5">
            <a:alphaModFix/>
          </a:blip>
          <a:srcRect l="17602" t="1333" r="17989" b="1343"/>
          <a:stretch/>
        </p:blipFill>
        <p:spPr>
          <a:xfrm>
            <a:off x="3723600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137" name="Google Shape;137;p31"/>
          <p:cNvPicPr preferRelativeResize="0"/>
          <p:nvPr/>
        </p:nvPicPr>
        <p:blipFill rotWithShape="1">
          <a:blip r:embed="rId6">
            <a:alphaModFix/>
          </a:blip>
          <a:srcRect l="26005" t="16689" r="30257" b="16683"/>
          <a:stretch/>
        </p:blipFill>
        <p:spPr>
          <a:xfrm>
            <a:off x="6398425" y="1557350"/>
            <a:ext cx="1696800" cy="17241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8" name="Google Shape;138;p31"/>
          <p:cNvSpPr txBox="1"/>
          <p:nvPr/>
        </p:nvSpPr>
        <p:spPr>
          <a:xfrm>
            <a:off x="748325" y="3787484"/>
            <a:ext cx="2275200" cy="102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Users and their behaviours</a:t>
            </a:r>
            <a:endParaRPr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 the context of their lives. </a:t>
            </a:r>
            <a:endParaRPr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39" name="Google Shape;139;p31"/>
          <p:cNvSpPr txBox="1"/>
          <p:nvPr/>
        </p:nvSpPr>
        <p:spPr>
          <a:xfrm>
            <a:off x="3415325" y="3787473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Interact with users through</a:t>
            </a:r>
            <a:br>
              <a:rPr lang="en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both scheduled and “intercept”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or “guerrilla” encounters </a:t>
            </a:r>
            <a:endParaRPr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0" name="Google Shape;140;p31"/>
          <p:cNvSpPr txBox="1"/>
          <p:nvPr/>
        </p:nvSpPr>
        <p:spPr>
          <a:xfrm>
            <a:off x="6158525" y="3787482"/>
            <a:ext cx="2275200" cy="9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Experience</a:t>
            </a:r>
            <a:endParaRPr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lang="en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what your user experiences</a:t>
            </a:r>
            <a:endParaRPr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1" name="Google Shape;141;p31"/>
          <p:cNvSpPr txBox="1"/>
          <p:nvPr/>
        </p:nvSpPr>
        <p:spPr>
          <a:xfrm>
            <a:off x="350965" y="458100"/>
            <a:ext cx="4011000" cy="49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rPr>
              <a:t>Title of the slide</a:t>
            </a:r>
            <a:endParaRPr sz="3000">
              <a:solidFill>
                <a:srgbClr val="2DC5FA"/>
              </a:solidFill>
              <a:latin typeface="Roboto Slab Regular"/>
              <a:ea typeface="Roboto Slab Regular"/>
              <a:cs typeface="Roboto Slab Regular"/>
              <a:sym typeface="Roboto Slab Regular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ew Chapter - Light Blue">
  <p:cSld name="CUSTOM_1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3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32"/>
          <p:cNvSpPr txBox="1">
            <a:spLocks noGrp="1"/>
          </p:cNvSpPr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45" name="Google Shape;145;p3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3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ition Violet">
  <p:cSld name="CUSTOM_1_1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33"/>
          <p:cNvSpPr txBox="1">
            <a:spLocks noGrp="1"/>
          </p:cNvSpPr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50" name="Google Shape;150;p33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33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ition Red">
  <p:cSld name="CUSTOM_1_1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34"/>
          <p:cNvSpPr txBox="1">
            <a:spLocks noGrp="1"/>
          </p:cNvSpPr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55" name="Google Shape;155;p34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34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ition Yellow">
  <p:cSld name="CUSTOM_1_1_1_1"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35"/>
          <p:cNvSpPr txBox="1">
            <a:spLocks noGrp="1"/>
          </p:cNvSpPr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60" name="Google Shape;160;p35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35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ition Light Green">
  <p:cSld name="CUSTOM_1_1_1_1_1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89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6"/>
          <p:cNvSpPr txBox="1">
            <a:spLocks noGrp="1"/>
          </p:cNvSpPr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65" name="Google Shape;165;p36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36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ansition Dark Blue">
  <p:cSld name="CUSTOM_1_1_1_1_1_1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Google Shape;168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37"/>
          <p:cNvSpPr txBox="1">
            <a:spLocks noGrp="1"/>
          </p:cNvSpPr>
          <p:nvPr>
            <p:ph type="title"/>
          </p:nvPr>
        </p:nvSpPr>
        <p:spPr>
          <a:xfrm>
            <a:off x="2213825" y="2114050"/>
            <a:ext cx="4716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70" name="Google Shape;170;p37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37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d Slide Style" type="blank">
  <p:cSld name="BLANK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40200" y="1739950"/>
            <a:ext cx="1663599" cy="1663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8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38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ullets + Image Style">
  <p:cSld name="CUSTOM_6"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39"/>
          <p:cNvPicPr preferRelativeResize="0"/>
          <p:nvPr/>
        </p:nvPicPr>
        <p:blipFill rotWithShape="1">
          <a:blip r:embed="rId2">
            <a:alphaModFix/>
          </a:blip>
          <a:srcRect l="10533" r="1685"/>
          <a:stretch/>
        </p:blipFill>
        <p:spPr>
          <a:xfrm>
            <a:off x="3355950" y="489350"/>
            <a:ext cx="5485124" cy="4280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39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9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ctivity Slide Style">
  <p:cSld name="CUSTOM_7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Google Shape;181;p40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40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GOAL CHECKED">
  <p:cSld name="CUSTOM_7_1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41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41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6639" y="2608609"/>
            <a:ext cx="266022" cy="2350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41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8" name="Google Shape;188;p41"/>
          <p:cNvCxnSpPr/>
          <p:nvPr/>
        </p:nvCxnSpPr>
        <p:spPr>
          <a:xfrm rot="10800000" flipH="1">
            <a:off x="861725" y="-29400"/>
            <a:ext cx="5100" cy="2464800"/>
          </a:xfrm>
          <a:prstGeom prst="straightConnector1">
            <a:avLst/>
          </a:prstGeom>
          <a:noFill/>
          <a:ln w="38100" cap="flat" cmpd="sng">
            <a:solidFill>
              <a:srgbClr val="64C3F5"/>
            </a:solidFill>
            <a:prstDash val="solid"/>
            <a:miter lim="4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Features with emoji Style">
  <p:cSld name="CUSTOM_8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383875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7860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89150" y="1543300"/>
            <a:ext cx="376350" cy="358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42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ound Photo and bullet points Style">
  <p:cSld name="CUSTOM_4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43"/>
          <p:cNvPicPr preferRelativeResize="0"/>
          <p:nvPr/>
        </p:nvPicPr>
        <p:blipFill rotWithShape="1">
          <a:blip r:embed="rId2">
            <a:alphaModFix/>
          </a:blip>
          <a:srcRect r="33466"/>
          <a:stretch/>
        </p:blipFill>
        <p:spPr>
          <a:xfrm>
            <a:off x="483025" y="1108650"/>
            <a:ext cx="2926200" cy="2926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lanced Slide Style">
  <p:cSld name="CUSTOM_5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44"/>
          <p:cNvPicPr preferRelativeResize="0"/>
          <p:nvPr/>
        </p:nvPicPr>
        <p:blipFill rotWithShape="1">
          <a:blip r:embed="rId2">
            <a:alphaModFix/>
          </a:blip>
          <a:srcRect l="14559"/>
          <a:stretch/>
        </p:blipFill>
        <p:spPr>
          <a:xfrm>
            <a:off x="4937925" y="1236400"/>
            <a:ext cx="3689971" cy="28792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earning Goals Style">
  <p:cSld name="CUSTOM_2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45"/>
          <p:cNvPicPr preferRelativeResize="0"/>
          <p:nvPr/>
        </p:nvPicPr>
        <p:blipFill rotWithShape="1">
          <a:blip r:embed="rId2">
            <a:alphaModFix/>
          </a:blip>
          <a:srcRect l="16002" r="15784"/>
          <a:stretch/>
        </p:blipFill>
        <p:spPr>
          <a:xfrm>
            <a:off x="6112453" y="0"/>
            <a:ext cx="5122559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45"/>
          <p:cNvSpPr txBox="1"/>
          <p:nvPr/>
        </p:nvSpPr>
        <p:spPr>
          <a:xfrm>
            <a:off x="338725" y="355400"/>
            <a:ext cx="6003300" cy="4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Hear, forget. See, remember</a:t>
            </a:r>
            <a:r>
              <a:rPr lang="en" sz="3000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lang="en" sz="30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30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000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Do, Understand</a:t>
            </a:r>
            <a:endParaRPr sz="3000" b="1">
              <a:solidFill>
                <a:srgbClr val="434343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201" name="Google Shape;201;p45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45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Style">
  <p:cSld name="CUSTOM_3"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46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46" descr="Imag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195662" y="3531225"/>
            <a:ext cx="3448050" cy="3714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sous-titre">
  <p:cSld name="TITLE_1"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7"/>
          <p:cNvSpPr txBox="1">
            <a:spLocks noGrp="1"/>
          </p:cNvSpPr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8" name="Google Shape;208;p47"/>
          <p:cNvSpPr txBox="1">
            <a:spLocks noGrp="1"/>
          </p:cNvSpPr>
          <p:nvPr>
            <p:ph type="body" idx="1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09" name="Google Shape;209;p47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sous-titre" type="title">
  <p:cSld name="TITLE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9"/>
          <p:cNvSpPr txBox="1">
            <a:spLocks noGrp="1"/>
          </p:cNvSpPr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6" name="Google Shape;216;p49"/>
          <p:cNvSpPr txBox="1">
            <a:spLocks noGrp="1"/>
          </p:cNvSpPr>
          <p:nvPr>
            <p:ph type="body" idx="1"/>
          </p:nvPr>
        </p:nvSpPr>
        <p:spPr>
          <a:xfrm>
            <a:off x="666750" y="2652713"/>
            <a:ext cx="78105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7" name="Google Shape;217;p49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Horizontale" type="tx">
  <p:cSld name="TITLE_AND_BODY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50"/>
          <p:cNvSpPr>
            <a:spLocks noGrp="1"/>
          </p:cNvSpPr>
          <p:nvPr>
            <p:ph type="pic" idx="2"/>
          </p:nvPr>
        </p:nvSpPr>
        <p:spPr>
          <a:xfrm>
            <a:off x="1172238" y="252413"/>
            <a:ext cx="6801000" cy="3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20" name="Google Shape;220;p50"/>
          <p:cNvSpPr txBox="1">
            <a:spLocks noGrp="1"/>
          </p:cNvSpPr>
          <p:nvPr>
            <p:ph type="title"/>
          </p:nvPr>
        </p:nvSpPr>
        <p:spPr>
          <a:xfrm>
            <a:off x="238125" y="3567113"/>
            <a:ext cx="86676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21" name="Google Shape;221;p50"/>
          <p:cNvSpPr txBox="1">
            <a:spLocks noGrp="1"/>
          </p:cNvSpPr>
          <p:nvPr>
            <p:ph type="body" idx="1"/>
          </p:nvPr>
        </p:nvSpPr>
        <p:spPr>
          <a:xfrm>
            <a:off x="238125" y="4291013"/>
            <a:ext cx="8667600" cy="59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22" name="Google Shape;222;p50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- Centré">
  <p:cSld name="Titre - Centré"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51"/>
          <p:cNvSpPr txBox="1">
            <a:spLocks noGrp="1"/>
          </p:cNvSpPr>
          <p:nvPr>
            <p:ph type="title"/>
          </p:nvPr>
        </p:nvSpPr>
        <p:spPr>
          <a:xfrm>
            <a:off x="666750" y="17002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25" name="Google Shape;225;p51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 - Verticale">
  <p:cSld name="Photo - Verticale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52"/>
          <p:cNvSpPr>
            <a:spLocks noGrp="1"/>
          </p:cNvSpPr>
          <p:nvPr>
            <p:ph type="pic" idx="2"/>
          </p:nvPr>
        </p:nvSpPr>
        <p:spPr>
          <a:xfrm>
            <a:off x="4937242" y="357188"/>
            <a:ext cx="3571800" cy="43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28" name="Google Shape;228;p52"/>
          <p:cNvSpPr txBox="1">
            <a:spLocks noGrp="1"/>
          </p:cNvSpPr>
          <p:nvPr>
            <p:ph type="title"/>
          </p:nvPr>
        </p:nvSpPr>
        <p:spPr>
          <a:xfrm>
            <a:off x="619125" y="357188"/>
            <a:ext cx="3833700" cy="20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b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sz="3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29" name="Google Shape;229;p52"/>
          <p:cNvSpPr txBox="1">
            <a:spLocks noGrp="1"/>
          </p:cNvSpPr>
          <p:nvPr>
            <p:ph type="body" idx="1"/>
          </p:nvPr>
        </p:nvSpPr>
        <p:spPr>
          <a:xfrm>
            <a:off x="619125" y="2447925"/>
            <a:ext cx="3833700" cy="21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0" name="Google Shape;230;p52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- Haut">
  <p:cSld name="Titre - Haut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53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3" name="Google Shape;233;p53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puces">
  <p:cSld name="Titre et puces"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54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6" name="Google Shape;236;p54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78771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marR="0" lvl="0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37" name="Google Shape;237;p54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, puces et photo">
  <p:cSld name="Titre, puces et photo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55"/>
          <p:cNvSpPr>
            <a:spLocks noGrp="1"/>
          </p:cNvSpPr>
          <p:nvPr>
            <p:ph type="pic" idx="2"/>
          </p:nvPr>
        </p:nvSpPr>
        <p:spPr>
          <a:xfrm>
            <a:off x="4938713" y="1181100"/>
            <a:ext cx="35718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0" name="Google Shape;240;p55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1" name="Google Shape;241;p55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38337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sz="14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2" name="Google Shape;242;p55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uces">
  <p:cSld name="Puces"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56"/>
          <p:cNvSpPr txBox="1">
            <a:spLocks noGrp="1"/>
          </p:cNvSpPr>
          <p:nvPr>
            <p:ph type="body" idx="1"/>
          </p:nvPr>
        </p:nvSpPr>
        <p:spPr>
          <a:xfrm>
            <a:off x="633413" y="666750"/>
            <a:ext cx="7877100" cy="381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marR="0" lvl="0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7465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5" name="Google Shape;245;p56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 photos">
  <p:cSld name="3 photos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57"/>
          <p:cNvSpPr>
            <a:spLocks noGrp="1"/>
          </p:cNvSpPr>
          <p:nvPr>
            <p:ph type="pic" idx="2"/>
          </p:nvPr>
        </p:nvSpPr>
        <p:spPr>
          <a:xfrm>
            <a:off x="5910263" y="2643188"/>
            <a:ext cx="2776500" cy="20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8" name="Google Shape;248;p57"/>
          <p:cNvSpPr>
            <a:spLocks noGrp="1"/>
          </p:cNvSpPr>
          <p:nvPr>
            <p:ph type="pic" idx="3"/>
          </p:nvPr>
        </p:nvSpPr>
        <p:spPr>
          <a:xfrm>
            <a:off x="5910263" y="423863"/>
            <a:ext cx="2776500" cy="20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49" name="Google Shape;249;p57"/>
          <p:cNvSpPr>
            <a:spLocks noGrp="1"/>
          </p:cNvSpPr>
          <p:nvPr>
            <p:ph type="pic" idx="4"/>
          </p:nvPr>
        </p:nvSpPr>
        <p:spPr>
          <a:xfrm>
            <a:off x="452438" y="423863"/>
            <a:ext cx="5315100" cy="430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50" name="Google Shape;250;p57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tion">
  <p:cSld name="Citation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58"/>
          <p:cNvSpPr txBox="1">
            <a:spLocks noGrp="1"/>
          </p:cNvSpPr>
          <p:nvPr>
            <p:ph type="body" idx="1"/>
          </p:nvPr>
        </p:nvSpPr>
        <p:spPr>
          <a:xfrm>
            <a:off x="895350" y="3357563"/>
            <a:ext cx="7358100" cy="2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sz="1200" b="0" i="1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53" name="Google Shape;253;p58"/>
          <p:cNvSpPr txBox="1">
            <a:spLocks noGrp="1"/>
          </p:cNvSpPr>
          <p:nvPr>
            <p:ph type="body" idx="2"/>
          </p:nvPr>
        </p:nvSpPr>
        <p:spPr>
          <a:xfrm>
            <a:off x="895350" y="2278856"/>
            <a:ext cx="7358100" cy="3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54" name="Google Shape;254;p58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oto">
  <p:cSld name="Photo"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59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4275" tIns="17150" rIns="34275" bIns="171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57" name="Google Shape;257;p59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ierge">
  <p:cSld name="Vierge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60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slideLayout" Target="../slideLayouts/slideLayout33.xml"/><Relationship Id="rId26" Type="http://schemas.openxmlformats.org/officeDocument/2006/relationships/slideLayout" Target="../slideLayouts/slideLayout41.xml"/><Relationship Id="rId3" Type="http://schemas.openxmlformats.org/officeDocument/2006/relationships/slideLayout" Target="../slideLayouts/slideLayout18.xml"/><Relationship Id="rId21" Type="http://schemas.openxmlformats.org/officeDocument/2006/relationships/slideLayout" Target="../slideLayouts/slideLayout36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5" Type="http://schemas.openxmlformats.org/officeDocument/2006/relationships/slideLayout" Target="../slideLayouts/slideLayout40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20" Type="http://schemas.openxmlformats.org/officeDocument/2006/relationships/slideLayout" Target="../slideLayouts/slideLayout35.xml"/><Relationship Id="rId29" Type="http://schemas.openxmlformats.org/officeDocument/2006/relationships/slideLayout" Target="../slideLayouts/slideLayout44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2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23" Type="http://schemas.openxmlformats.org/officeDocument/2006/relationships/slideLayout" Target="../slideLayouts/slideLayout38.xml"/><Relationship Id="rId28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25.xml"/><Relationship Id="rId19" Type="http://schemas.openxmlformats.org/officeDocument/2006/relationships/slideLayout" Target="../slideLayouts/slideLayout34.xml"/><Relationship Id="rId31" Type="http://schemas.openxmlformats.org/officeDocument/2006/relationships/theme" Target="../theme/theme2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Relationship Id="rId22" Type="http://schemas.openxmlformats.org/officeDocument/2006/relationships/slideLayout" Target="../slideLayouts/slideLayout37.xml"/><Relationship Id="rId27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7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DC5FA"/>
              </a:buClr>
              <a:buSzPts val="3000"/>
              <a:buFont typeface="Roboto Slab"/>
              <a:buNone/>
              <a:defRPr sz="3000" b="1">
                <a:solidFill>
                  <a:srgbClr val="2DC5F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  <p:sldLayoutId id="2147483680" r:id="rId18"/>
    <p:sldLayoutId id="2147483681" r:id="rId19"/>
    <p:sldLayoutId id="2147483682" r:id="rId20"/>
    <p:sldLayoutId id="2147483683" r:id="rId21"/>
    <p:sldLayoutId id="2147483684" r:id="rId22"/>
    <p:sldLayoutId id="2147483685" r:id="rId23"/>
    <p:sldLayoutId id="2147483686" r:id="rId24"/>
    <p:sldLayoutId id="2147483687" r:id="rId25"/>
    <p:sldLayoutId id="2147483688" r:id="rId26"/>
    <p:sldLayoutId id="2147483689" r:id="rId27"/>
    <p:sldLayoutId id="2147483690" r:id="rId28"/>
    <p:sldLayoutId id="2147483691" r:id="rId29"/>
    <p:sldLayoutId id="2147483692" r:id="rId3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8"/>
          <p:cNvSpPr txBox="1">
            <a:spLocks noGrp="1"/>
          </p:cNvSpPr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sz="42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2" name="Google Shape;212;p48"/>
          <p:cNvSpPr txBox="1">
            <a:spLocks noGrp="1"/>
          </p:cNvSpPr>
          <p:nvPr>
            <p:ph type="body" idx="1"/>
          </p:nvPr>
        </p:nvSpPr>
        <p:spPr>
          <a:xfrm>
            <a:off x="633413" y="1181100"/>
            <a:ext cx="7877100" cy="34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ctr" anchorCtr="0">
            <a:noAutofit/>
          </a:bodyPr>
          <a:lstStyle>
            <a:lvl1pPr marL="457200" marR="0" lvl="0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sz="20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213" name="Google Shape;213;p48"/>
          <p:cNvSpPr txBox="1">
            <a:spLocks noGrp="1"/>
          </p:cNvSpPr>
          <p:nvPr>
            <p:ph type="sldNum" idx="12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050" tIns="19050" rIns="19050" bIns="1905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sz="900" b="0" i="0" u="none" strike="noStrike" cap="non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1.xml"/><Relationship Id="rId4" Type="http://schemas.openxmlformats.org/officeDocument/2006/relationships/image" Target="../media/image2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2.xml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6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61"/>
          <p:cNvSpPr txBox="1">
            <a:spLocks noGrp="1"/>
          </p:cNvSpPr>
          <p:nvPr>
            <p:ph type="title"/>
          </p:nvPr>
        </p:nvSpPr>
        <p:spPr>
          <a:xfrm>
            <a:off x="1959550" y="3924475"/>
            <a:ext cx="57195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DATA ANALYTICS BOOTCAMP | IRONHACK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5" name="Google Shape;265;p61"/>
          <p:cNvSpPr txBox="1">
            <a:spLocks noGrp="1"/>
          </p:cNvSpPr>
          <p:nvPr>
            <p:ph type="title" idx="2"/>
          </p:nvPr>
        </p:nvSpPr>
        <p:spPr>
          <a:xfrm>
            <a:off x="1959551" y="32840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ontserrat"/>
                <a:ea typeface="Montserrat"/>
                <a:cs typeface="Montserrat"/>
                <a:sym typeface="Montserrat"/>
              </a:rPr>
              <a:t>Data Analytics skills, types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66" name="Google Shape;266;p61"/>
          <p:cNvPicPr preferRelativeResize="0"/>
          <p:nvPr/>
        </p:nvPicPr>
        <p:blipFill rotWithShape="1">
          <a:blip r:embed="rId3">
            <a:alphaModFix/>
          </a:blip>
          <a:srcRect l="33453"/>
          <a:stretch/>
        </p:blipFill>
        <p:spPr>
          <a:xfrm>
            <a:off x="439475" y="3165750"/>
            <a:ext cx="1413000" cy="14130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64"/>
          <p:cNvSpPr txBox="1"/>
          <p:nvPr/>
        </p:nvSpPr>
        <p:spPr>
          <a:xfrm>
            <a:off x="5225275" y="1609675"/>
            <a:ext cx="3362700" cy="13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Data-driven </a:t>
            </a:r>
            <a:r>
              <a:rPr lang="en" b="1">
                <a:solidFill>
                  <a:srgbClr val="F27471"/>
                </a:solidFill>
                <a:latin typeface="Montserrat"/>
                <a:ea typeface="Montserrat"/>
                <a:cs typeface="Montserrat"/>
                <a:sym typeface="Montserrat"/>
              </a:rPr>
              <a:t>decision making</a:t>
            </a:r>
            <a:endParaRPr b="1">
              <a:solidFill>
                <a:srgbClr val="F2747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💼 Sharp business acumen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⚙️ Problem-solving skills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🧪 Technical Skills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0" name="Google Shape;290;p64"/>
          <p:cNvSpPr txBox="1"/>
          <p:nvPr/>
        </p:nvSpPr>
        <p:spPr>
          <a:xfrm>
            <a:off x="585600" y="909400"/>
            <a:ext cx="6694500" cy="7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Data Analyst</a:t>
            </a:r>
            <a:r>
              <a:rPr lang="en" sz="23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" sz="23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The Skill</a:t>
            </a:r>
            <a:endParaRPr sz="23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1" name="Google Shape;291;p64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sz="500" b="1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2" name="Google Shape;292;p64"/>
          <p:cNvSpPr txBox="1"/>
          <p:nvPr/>
        </p:nvSpPr>
        <p:spPr>
          <a:xfrm>
            <a:off x="805675" y="1620700"/>
            <a:ext cx="4419600" cy="21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Montserrat"/>
                <a:ea typeface="Montserrat"/>
                <a:cs typeface="Montserrat"/>
                <a:sym typeface="Montserrat"/>
              </a:rPr>
              <a:t>Typical Tasks &amp; responsibilities</a:t>
            </a:r>
            <a:endParaRPr b="1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Creating a detailed business analysis, outlining problems, opportunities and solutions for a business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Planning and monitoring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Reporting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Defining business requirements and reporting them back to stakeholders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Documenting results 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65"/>
          <p:cNvSpPr txBox="1"/>
          <p:nvPr/>
        </p:nvSpPr>
        <p:spPr>
          <a:xfrm>
            <a:off x="738000" y="680793"/>
            <a:ext cx="7223400" cy="77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TYPES OF</a:t>
            </a:r>
            <a:endParaRPr sz="2300" b="1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8" name="Google Shape;298;p65"/>
          <p:cNvSpPr txBox="1"/>
          <p:nvPr/>
        </p:nvSpPr>
        <p:spPr>
          <a:xfrm>
            <a:off x="738000" y="1114525"/>
            <a:ext cx="75627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DATA ANALYSIS</a:t>
            </a:r>
            <a:endParaRPr sz="2300" b="1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99" name="Google Shape;299;p6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684749" y="1935575"/>
            <a:ext cx="1791739" cy="26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65"/>
          <p:cNvSpPr txBox="1"/>
          <p:nvPr/>
        </p:nvSpPr>
        <p:spPr>
          <a:xfrm>
            <a:off x="2684750" y="2052775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Diagnostic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1" name="Google Shape;301;p65"/>
          <p:cNvSpPr txBox="1"/>
          <p:nvPr/>
        </p:nvSpPr>
        <p:spPr>
          <a:xfrm>
            <a:off x="2684675" y="2599500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Uncovering the root cause of events</a:t>
            </a:r>
            <a:endParaRPr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2" name="Google Shape;302;p6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87125" y="1935575"/>
            <a:ext cx="1791739" cy="26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65"/>
          <p:cNvSpPr txBox="1"/>
          <p:nvPr/>
        </p:nvSpPr>
        <p:spPr>
          <a:xfrm>
            <a:off x="822400" y="2052775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Descriptive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4" name="Google Shape;304;p65"/>
          <p:cNvSpPr txBox="1"/>
          <p:nvPr/>
        </p:nvSpPr>
        <p:spPr>
          <a:xfrm>
            <a:off x="822325" y="2599500"/>
            <a:ext cx="16266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Summarize existing data </a:t>
            </a:r>
            <a:r>
              <a:rPr lang="en">
                <a:solidFill>
                  <a:srgbClr val="666666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to get a picture of what has happened or is happening</a:t>
            </a:r>
            <a:endParaRPr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305" name="Google Shape;305;p6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15112" y="1935575"/>
            <a:ext cx="1791739" cy="26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65"/>
          <p:cNvSpPr txBox="1"/>
          <p:nvPr/>
        </p:nvSpPr>
        <p:spPr>
          <a:xfrm>
            <a:off x="4636750" y="2052775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Predictive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7" name="Google Shape;307;p65"/>
          <p:cNvSpPr txBox="1"/>
          <p:nvPr/>
        </p:nvSpPr>
        <p:spPr>
          <a:xfrm>
            <a:off x="4636750" y="2675700"/>
            <a:ext cx="1694700" cy="9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Forecast possibilities in the future</a:t>
            </a:r>
            <a:endParaRPr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8" name="Google Shape;308;p65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sz="500" b="1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09" name="Google Shape;309;p6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558086" y="1935575"/>
            <a:ext cx="1791739" cy="2666575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65"/>
          <p:cNvSpPr txBox="1"/>
          <p:nvPr/>
        </p:nvSpPr>
        <p:spPr>
          <a:xfrm>
            <a:off x="6558075" y="2052775"/>
            <a:ext cx="1694700" cy="50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Prescriptive</a:t>
            </a:r>
            <a:endParaRPr sz="18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1" name="Google Shape;311;p65"/>
          <p:cNvSpPr txBox="1"/>
          <p:nvPr/>
        </p:nvSpPr>
        <p:spPr>
          <a:xfrm>
            <a:off x="6558075" y="2675700"/>
            <a:ext cx="1694700" cy="9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Analyzing and recommending the best actions</a:t>
            </a:r>
            <a:endParaRPr b="1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73934" y="1349550"/>
            <a:ext cx="2146425" cy="3336026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66"/>
          <p:cNvSpPr txBox="1"/>
          <p:nvPr/>
        </p:nvSpPr>
        <p:spPr>
          <a:xfrm>
            <a:off x="2607771" y="1453237"/>
            <a:ext cx="5697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👚</a:t>
            </a:r>
            <a:endParaRPr sz="2700"/>
          </a:p>
        </p:txBody>
      </p:sp>
      <p:sp>
        <p:nvSpPr>
          <p:cNvPr id="318" name="Google Shape;318;p66"/>
          <p:cNvSpPr txBox="1"/>
          <p:nvPr/>
        </p:nvSpPr>
        <p:spPr>
          <a:xfrm>
            <a:off x="561575" y="654875"/>
            <a:ext cx="63189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Business Cases | </a:t>
            </a:r>
            <a:r>
              <a:rPr lang="en" sz="2000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you will find in the industry</a:t>
            </a:r>
            <a:endParaRPr sz="2000" b="1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9" name="Google Shape;319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3179" y="1349550"/>
            <a:ext cx="2146425" cy="3336026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66"/>
          <p:cNvSpPr txBox="1"/>
          <p:nvPr/>
        </p:nvSpPr>
        <p:spPr>
          <a:xfrm>
            <a:off x="553329" y="2014950"/>
            <a:ext cx="17622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Finance</a:t>
            </a:r>
            <a:endParaRPr sz="12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2" name="Google Shape;322;p6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sz="500" b="1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3" name="Google Shape;323;p66"/>
          <p:cNvSpPr txBox="1"/>
          <p:nvPr/>
        </p:nvSpPr>
        <p:spPr>
          <a:xfrm>
            <a:off x="2634084" y="2014950"/>
            <a:ext cx="17622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Retail</a:t>
            </a:r>
            <a:endParaRPr sz="12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5" name="Google Shape;325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4666" y="1349550"/>
            <a:ext cx="2146425" cy="3336026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66"/>
          <p:cNvSpPr txBox="1"/>
          <p:nvPr/>
        </p:nvSpPr>
        <p:spPr>
          <a:xfrm>
            <a:off x="4714816" y="2014950"/>
            <a:ext cx="17622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Media</a:t>
            </a:r>
            <a:endParaRPr sz="12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8" name="Google Shape;328;p66"/>
          <p:cNvSpPr txBox="1"/>
          <p:nvPr/>
        </p:nvSpPr>
        <p:spPr>
          <a:xfrm>
            <a:off x="4714829" y="1488750"/>
            <a:ext cx="4656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📡</a:t>
            </a:r>
            <a:endParaRPr sz="2700"/>
          </a:p>
        </p:txBody>
      </p:sp>
      <p:pic>
        <p:nvPicPr>
          <p:cNvPr id="329" name="Google Shape;329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2066" y="1349550"/>
            <a:ext cx="2146425" cy="3336026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66"/>
          <p:cNvSpPr txBox="1"/>
          <p:nvPr/>
        </p:nvSpPr>
        <p:spPr>
          <a:xfrm>
            <a:off x="6772216" y="2014950"/>
            <a:ext cx="17622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Manufacturing</a:t>
            </a:r>
            <a:endParaRPr sz="12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2" name="Google Shape;332;p66"/>
          <p:cNvSpPr txBox="1"/>
          <p:nvPr/>
        </p:nvSpPr>
        <p:spPr>
          <a:xfrm>
            <a:off x="6772229" y="1488750"/>
            <a:ext cx="4656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🏭</a:t>
            </a:r>
            <a:endParaRPr sz="2700"/>
          </a:p>
        </p:txBody>
      </p:sp>
      <p:sp>
        <p:nvSpPr>
          <p:cNvPr id="333" name="Google Shape;333;p66"/>
          <p:cNvSpPr txBox="1"/>
          <p:nvPr/>
        </p:nvSpPr>
        <p:spPr>
          <a:xfrm>
            <a:off x="499343" y="1453237"/>
            <a:ext cx="5697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💰</a:t>
            </a:r>
            <a:endParaRPr sz="2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73934" y="1349550"/>
            <a:ext cx="2146425" cy="3336026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66"/>
          <p:cNvSpPr txBox="1"/>
          <p:nvPr/>
        </p:nvSpPr>
        <p:spPr>
          <a:xfrm>
            <a:off x="2607771" y="1453237"/>
            <a:ext cx="5697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👚</a:t>
            </a:r>
            <a:endParaRPr sz="2700"/>
          </a:p>
        </p:txBody>
      </p:sp>
      <p:sp>
        <p:nvSpPr>
          <p:cNvPr id="318" name="Google Shape;318;p66"/>
          <p:cNvSpPr txBox="1"/>
          <p:nvPr/>
        </p:nvSpPr>
        <p:spPr>
          <a:xfrm>
            <a:off x="561575" y="654875"/>
            <a:ext cx="63189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Business Cases | </a:t>
            </a:r>
            <a:r>
              <a:rPr lang="en" sz="2000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you will find in the industry</a:t>
            </a:r>
            <a:endParaRPr sz="2000" b="1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19" name="Google Shape;319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3179" y="1349550"/>
            <a:ext cx="2146425" cy="3336026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66"/>
          <p:cNvSpPr txBox="1"/>
          <p:nvPr/>
        </p:nvSpPr>
        <p:spPr>
          <a:xfrm>
            <a:off x="553329" y="2014950"/>
            <a:ext cx="17622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Finance</a:t>
            </a:r>
            <a:endParaRPr sz="12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1" name="Google Shape;321;p66"/>
          <p:cNvSpPr txBox="1"/>
          <p:nvPr/>
        </p:nvSpPr>
        <p:spPr>
          <a:xfrm>
            <a:off x="553329" y="2527800"/>
            <a:ext cx="1850100" cy="18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12353"/>
                </a:solidFill>
                <a:latin typeface="Montserrat"/>
                <a:ea typeface="Montserrat"/>
                <a:cs typeface="Montserrat"/>
                <a:sym typeface="Montserrat"/>
              </a:rPr>
              <a:t>- Fraud detection</a:t>
            </a:r>
            <a:endParaRPr sz="10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12353"/>
                </a:solidFill>
                <a:latin typeface="Montserrat"/>
                <a:ea typeface="Montserrat"/>
                <a:cs typeface="Montserrat"/>
                <a:sym typeface="Montserrat"/>
              </a:rPr>
              <a:t>- Churn analysis and prediction</a:t>
            </a:r>
            <a:endParaRPr sz="10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12353"/>
                </a:solidFill>
                <a:latin typeface="Montserrat"/>
                <a:ea typeface="Montserrat"/>
                <a:cs typeface="Montserrat"/>
                <a:sym typeface="Montserrat"/>
              </a:rPr>
              <a:t>- Trading/Portfolio analysis</a:t>
            </a:r>
            <a:endParaRPr sz="10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12353"/>
                </a:solidFill>
                <a:latin typeface="Montserrat"/>
                <a:ea typeface="Montserrat"/>
                <a:cs typeface="Montserrat"/>
                <a:sym typeface="Montserrat"/>
              </a:rPr>
              <a:t>- Risk management </a:t>
            </a:r>
            <a:endParaRPr sz="1000">
              <a:solidFill>
                <a:srgbClr val="212353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22" name="Google Shape;322;p66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sz="500" b="1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3" name="Google Shape;323;p66"/>
          <p:cNvSpPr txBox="1"/>
          <p:nvPr/>
        </p:nvSpPr>
        <p:spPr>
          <a:xfrm>
            <a:off x="2634084" y="2014950"/>
            <a:ext cx="17622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Retail</a:t>
            </a:r>
            <a:endParaRPr sz="12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4" name="Google Shape;324;p66"/>
          <p:cNvSpPr txBox="1"/>
          <p:nvPr/>
        </p:nvSpPr>
        <p:spPr>
          <a:xfrm>
            <a:off x="2634084" y="2527800"/>
            <a:ext cx="1850100" cy="13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12353"/>
                </a:solidFill>
                <a:latin typeface="Montserrat"/>
                <a:ea typeface="Montserrat"/>
                <a:cs typeface="Montserrat"/>
                <a:sym typeface="Montserrat"/>
              </a:rPr>
              <a:t>- Customer segmentation</a:t>
            </a:r>
            <a:endParaRPr sz="10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12353"/>
                </a:solidFill>
                <a:latin typeface="Montserrat"/>
                <a:ea typeface="Montserrat"/>
                <a:cs typeface="Montserrat"/>
                <a:sym typeface="Montserrat"/>
              </a:rPr>
              <a:t>- Trends analysis</a:t>
            </a:r>
            <a:endParaRPr sz="10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12353"/>
                </a:solidFill>
                <a:latin typeface="Montserrat"/>
                <a:ea typeface="Montserrat"/>
                <a:cs typeface="Montserrat"/>
                <a:sym typeface="Montserrat"/>
              </a:rPr>
              <a:t>- Competitive analysis</a:t>
            </a:r>
            <a:endParaRPr sz="10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12353"/>
                </a:solidFill>
                <a:latin typeface="Montserrat"/>
                <a:ea typeface="Montserrat"/>
                <a:cs typeface="Montserrat"/>
                <a:sym typeface="Montserrat"/>
              </a:rPr>
              <a:t>- Direct marketing</a:t>
            </a:r>
            <a:endParaRPr sz="10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12353"/>
                </a:solidFill>
                <a:latin typeface="Montserrat"/>
                <a:ea typeface="Montserrat"/>
                <a:cs typeface="Montserrat"/>
                <a:sym typeface="Montserrat"/>
              </a:rPr>
              <a:t>- Recommendations</a:t>
            </a:r>
            <a:endParaRPr sz="10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12353"/>
                </a:solidFill>
                <a:latin typeface="Montserrat"/>
                <a:ea typeface="Montserrat"/>
                <a:cs typeface="Montserrat"/>
                <a:sym typeface="Montserrat"/>
              </a:rPr>
              <a:t>- Sentiment analysis</a:t>
            </a:r>
            <a:endParaRPr sz="10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0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5" name="Google Shape;325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54666" y="1349550"/>
            <a:ext cx="2146425" cy="3336026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66"/>
          <p:cNvSpPr txBox="1"/>
          <p:nvPr/>
        </p:nvSpPr>
        <p:spPr>
          <a:xfrm>
            <a:off x="4714816" y="2014950"/>
            <a:ext cx="17622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Media</a:t>
            </a:r>
            <a:endParaRPr sz="12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7" name="Google Shape;327;p66"/>
          <p:cNvSpPr txBox="1"/>
          <p:nvPr/>
        </p:nvSpPr>
        <p:spPr>
          <a:xfrm>
            <a:off x="4714816" y="2527800"/>
            <a:ext cx="1850100" cy="13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12353"/>
                </a:solidFill>
                <a:latin typeface="Montserrat"/>
                <a:ea typeface="Montserrat"/>
                <a:cs typeface="Montserrat"/>
                <a:sym typeface="Montserrat"/>
              </a:rPr>
              <a:t>- Consumer behaviour trends</a:t>
            </a:r>
            <a:endParaRPr sz="10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12353"/>
                </a:solidFill>
                <a:latin typeface="Montserrat"/>
                <a:ea typeface="Montserrat"/>
                <a:cs typeface="Montserrat"/>
                <a:sym typeface="Montserrat"/>
              </a:rPr>
              <a:t>- Network analysis</a:t>
            </a:r>
            <a:endParaRPr sz="10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12353"/>
                </a:solidFill>
                <a:latin typeface="Montserrat"/>
                <a:ea typeface="Montserrat"/>
                <a:cs typeface="Montserrat"/>
                <a:sym typeface="Montserrat"/>
              </a:rPr>
              <a:t>- Customer service analysis</a:t>
            </a:r>
            <a:endParaRPr sz="1000">
              <a:solidFill>
                <a:srgbClr val="212353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28" name="Google Shape;328;p66"/>
          <p:cNvSpPr txBox="1"/>
          <p:nvPr/>
        </p:nvSpPr>
        <p:spPr>
          <a:xfrm>
            <a:off x="4714829" y="1488750"/>
            <a:ext cx="4656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📡</a:t>
            </a:r>
            <a:endParaRPr sz="2700"/>
          </a:p>
        </p:txBody>
      </p:sp>
      <p:pic>
        <p:nvPicPr>
          <p:cNvPr id="329" name="Google Shape;329;p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2066" y="1349550"/>
            <a:ext cx="2146425" cy="3336026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66"/>
          <p:cNvSpPr txBox="1"/>
          <p:nvPr/>
        </p:nvSpPr>
        <p:spPr>
          <a:xfrm>
            <a:off x="6772216" y="2014950"/>
            <a:ext cx="17622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Manufacturing</a:t>
            </a:r>
            <a:endParaRPr sz="12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1" name="Google Shape;331;p66"/>
          <p:cNvSpPr txBox="1"/>
          <p:nvPr/>
        </p:nvSpPr>
        <p:spPr>
          <a:xfrm>
            <a:off x="6772216" y="2527800"/>
            <a:ext cx="1850100" cy="131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12353"/>
                </a:solidFill>
                <a:latin typeface="Montserrat"/>
                <a:ea typeface="Montserrat"/>
                <a:cs typeface="Montserrat"/>
                <a:sym typeface="Montserrat"/>
              </a:rPr>
              <a:t>- Predictive maintenance</a:t>
            </a:r>
            <a:endParaRPr sz="10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12353"/>
                </a:solidFill>
                <a:latin typeface="Montserrat"/>
                <a:ea typeface="Montserrat"/>
                <a:cs typeface="Montserrat"/>
                <a:sym typeface="Montserrat"/>
              </a:rPr>
              <a:t>- Supply chain analysis</a:t>
            </a:r>
            <a:endParaRPr sz="1000" b="1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rgbClr val="212353"/>
                </a:solidFill>
                <a:latin typeface="Montserrat"/>
                <a:ea typeface="Montserrat"/>
                <a:cs typeface="Montserrat"/>
                <a:sym typeface="Montserrat"/>
              </a:rPr>
              <a:t>- Resource optimisation</a:t>
            </a:r>
            <a:endParaRPr sz="1000">
              <a:solidFill>
                <a:srgbClr val="212353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332" name="Google Shape;332;p66"/>
          <p:cNvSpPr txBox="1"/>
          <p:nvPr/>
        </p:nvSpPr>
        <p:spPr>
          <a:xfrm>
            <a:off x="6772229" y="1488750"/>
            <a:ext cx="4656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🏭</a:t>
            </a:r>
            <a:endParaRPr sz="2700"/>
          </a:p>
        </p:txBody>
      </p:sp>
      <p:sp>
        <p:nvSpPr>
          <p:cNvPr id="333" name="Google Shape;333;p66"/>
          <p:cNvSpPr txBox="1"/>
          <p:nvPr/>
        </p:nvSpPr>
        <p:spPr>
          <a:xfrm>
            <a:off x="499343" y="1453237"/>
            <a:ext cx="569700" cy="56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💰</a:t>
            </a:r>
            <a:endParaRPr sz="2700"/>
          </a:p>
        </p:txBody>
      </p:sp>
    </p:spTree>
    <p:extLst>
      <p:ext uri="{BB962C8B-B14F-4D97-AF65-F5344CB8AC3E}">
        <p14:creationId xmlns:p14="http://schemas.microsoft.com/office/powerpoint/2010/main" val="1881205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67"/>
          <p:cNvSpPr txBox="1"/>
          <p:nvPr/>
        </p:nvSpPr>
        <p:spPr>
          <a:xfrm>
            <a:off x="585600" y="680800"/>
            <a:ext cx="6318900" cy="7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Architecture | </a:t>
            </a:r>
            <a:r>
              <a:rPr lang="en" sz="2000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Identify Data Sources</a:t>
            </a:r>
            <a:endParaRPr sz="2000" b="1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b="1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9" name="Google Shape;339;p67"/>
          <p:cNvSpPr txBox="1"/>
          <p:nvPr/>
        </p:nvSpPr>
        <p:spPr>
          <a:xfrm>
            <a:off x="6860055" y="4119325"/>
            <a:ext cx="3621300" cy="7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212353"/>
                </a:solidFill>
                <a:latin typeface="Montserrat"/>
                <a:ea typeface="Montserrat"/>
                <a:cs typeface="Montserrat"/>
                <a:sym typeface="Montserrat"/>
              </a:rPr>
              <a:t>Data engineers or architects</a:t>
            </a:r>
            <a:endParaRPr sz="900">
              <a:solidFill>
                <a:srgbClr val="21235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i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design ETL process</a:t>
            </a:r>
            <a:endParaRPr sz="900" i="1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0" name="Google Shape;340;p67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sz="500" b="1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41" name="Google Shape;341;p6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6552" y="1209300"/>
            <a:ext cx="4430876" cy="345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68"/>
          <p:cNvSpPr txBox="1"/>
          <p:nvPr/>
        </p:nvSpPr>
        <p:spPr>
          <a:xfrm>
            <a:off x="94250" y="436475"/>
            <a:ext cx="20622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IRONHACK BOOTCAMP</a:t>
            </a:r>
            <a:endParaRPr sz="500" b="1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7" name="Google Shape;347;p68"/>
          <p:cNvSpPr txBox="1">
            <a:spLocks noGrp="1"/>
          </p:cNvSpPr>
          <p:nvPr>
            <p:ph type="title" idx="4294967295"/>
          </p:nvPr>
        </p:nvSpPr>
        <p:spPr>
          <a:xfrm>
            <a:off x="2106150" y="2516050"/>
            <a:ext cx="5396400" cy="9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rgbClr val="2E2E2E"/>
                </a:solidFill>
                <a:latin typeface="Montserrat"/>
                <a:ea typeface="Montserrat"/>
                <a:cs typeface="Montserrat"/>
                <a:sym typeface="Montserrat"/>
              </a:rPr>
              <a:t>INTO INSIGHTS</a:t>
            </a:r>
            <a:endParaRPr sz="5000" b="1">
              <a:solidFill>
                <a:srgbClr val="2E2E2E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8" name="Google Shape;348;p68"/>
          <p:cNvSpPr txBox="1">
            <a:spLocks noGrp="1"/>
          </p:cNvSpPr>
          <p:nvPr>
            <p:ph type="title" idx="4294967295"/>
          </p:nvPr>
        </p:nvSpPr>
        <p:spPr>
          <a:xfrm>
            <a:off x="1454700" y="1529079"/>
            <a:ext cx="50214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1">
                <a:solidFill>
                  <a:srgbClr val="2DC5FA"/>
                </a:solidFill>
                <a:latin typeface="Montserrat"/>
                <a:ea typeface="Montserrat"/>
                <a:cs typeface="Montserrat"/>
                <a:sym typeface="Montserrat"/>
              </a:rPr>
              <a:t>TURN DATA</a:t>
            </a:r>
            <a:endParaRPr sz="5000" b="1">
              <a:solidFill>
                <a:srgbClr val="2DC5F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9" name="Google Shape;349;p68"/>
          <p:cNvSpPr txBox="1"/>
          <p:nvPr/>
        </p:nvSpPr>
        <p:spPr>
          <a:xfrm>
            <a:off x="1454700" y="2527829"/>
            <a:ext cx="876300" cy="93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>
                <a:latin typeface="Roboto"/>
                <a:ea typeface="Roboto"/>
                <a:cs typeface="Roboto"/>
                <a:sym typeface="Roboto"/>
              </a:rPr>
              <a:t>🥼</a:t>
            </a:r>
            <a:endParaRPr sz="50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50" name="Google Shape;350;p68"/>
          <p:cNvSpPr txBox="1"/>
          <p:nvPr/>
        </p:nvSpPr>
        <p:spPr>
          <a:xfrm>
            <a:off x="2414294" y="3326879"/>
            <a:ext cx="6041400" cy="26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0D0D0"/>
                </a:solidFill>
                <a:latin typeface="Montserrat"/>
                <a:ea typeface="Montserrat"/>
                <a:cs typeface="Montserrat"/>
                <a:sym typeface="Montserrat"/>
              </a:rPr>
              <a:t>This is where the Data Analyst comes to play</a:t>
            </a:r>
            <a:endParaRPr>
              <a:solidFill>
                <a:srgbClr val="D0D0D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5" name="Google Shape;355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2350" y="1626875"/>
            <a:ext cx="3705225" cy="2914650"/>
          </a:xfrm>
          <a:prstGeom prst="rect">
            <a:avLst/>
          </a:prstGeom>
          <a:noFill/>
          <a:ln>
            <a:noFill/>
          </a:ln>
        </p:spPr>
      </p:pic>
      <p:sp>
        <p:nvSpPr>
          <p:cNvPr id="356" name="Google Shape;356;p69"/>
          <p:cNvSpPr txBox="1"/>
          <p:nvPr/>
        </p:nvSpPr>
        <p:spPr>
          <a:xfrm>
            <a:off x="805675" y="1838275"/>
            <a:ext cx="4317600" cy="264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ETL: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Querying: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Visualization: (tableau)?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Machine Learning:</a:t>
            </a:r>
            <a:endParaRPr sz="2000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2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7" name="Google Shape;357;p69"/>
          <p:cNvSpPr txBox="1"/>
          <p:nvPr/>
        </p:nvSpPr>
        <p:spPr>
          <a:xfrm>
            <a:off x="585600" y="1061800"/>
            <a:ext cx="6694500" cy="7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Different Tools </a:t>
            </a:r>
            <a:r>
              <a:rPr lang="en" sz="2300">
                <a:solidFill>
                  <a:srgbClr val="434343"/>
                </a:solidFill>
                <a:latin typeface="Montserrat"/>
                <a:ea typeface="Montserrat"/>
                <a:cs typeface="Montserrat"/>
                <a:sym typeface="Montserrat"/>
              </a:rPr>
              <a:t>for different purposes</a:t>
            </a:r>
            <a:endParaRPr sz="23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58" name="Google Shape;358;p69"/>
          <p:cNvSpPr txBox="1"/>
          <p:nvPr/>
        </p:nvSpPr>
        <p:spPr>
          <a:xfrm>
            <a:off x="94250" y="436475"/>
            <a:ext cx="1304400" cy="2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" b="1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M O N T H L Y  G L O B A L</a:t>
            </a:r>
            <a:endParaRPr sz="500" b="1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3" name="Google Shape;363;p70"/>
          <p:cNvGrpSpPr/>
          <p:nvPr/>
        </p:nvGrpSpPr>
        <p:grpSpPr>
          <a:xfrm>
            <a:off x="414325" y="3412928"/>
            <a:ext cx="3105600" cy="728940"/>
            <a:chOff x="920500" y="3708153"/>
            <a:chExt cx="3105600" cy="728940"/>
          </a:xfrm>
        </p:grpSpPr>
        <p:sp>
          <p:nvSpPr>
            <p:cNvPr id="364" name="Google Shape;364;p70"/>
            <p:cNvSpPr txBox="1"/>
            <p:nvPr/>
          </p:nvSpPr>
          <p:spPr>
            <a:xfrm>
              <a:off x="920500" y="3708153"/>
              <a:ext cx="3105600" cy="39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9050" tIns="19050" rIns="19050" bIns="1905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17B75"/>
                </a:buClr>
                <a:buSzPts val="3000"/>
                <a:buFont typeface="Arial"/>
                <a:buNone/>
              </a:pPr>
              <a:r>
                <a:rPr lang="en" sz="3000" b="1">
                  <a:solidFill>
                    <a:srgbClr val="E17B7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Non-relational</a:t>
              </a:r>
              <a:endParaRPr sz="500" b="1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65" name="Google Shape;365;p70"/>
            <p:cNvSpPr txBox="1"/>
            <p:nvPr/>
          </p:nvSpPr>
          <p:spPr>
            <a:xfrm>
              <a:off x="1794022" y="4246594"/>
              <a:ext cx="1358700" cy="19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9050" tIns="19050" rIns="19050" bIns="1905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100">
                  <a:latin typeface="Montserrat"/>
                  <a:ea typeface="Montserrat"/>
                  <a:cs typeface="Montserrat"/>
                  <a:sym typeface="Montserrat"/>
                </a:rPr>
                <a:t>DATABASES</a:t>
              </a:r>
              <a:endParaRPr sz="50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grpSp>
        <p:nvGrpSpPr>
          <p:cNvPr id="366" name="Google Shape;366;p70"/>
          <p:cNvGrpSpPr/>
          <p:nvPr/>
        </p:nvGrpSpPr>
        <p:grpSpPr>
          <a:xfrm>
            <a:off x="884875" y="906400"/>
            <a:ext cx="2164500" cy="728944"/>
            <a:chOff x="1298675" y="698675"/>
            <a:chExt cx="2164500" cy="728944"/>
          </a:xfrm>
        </p:grpSpPr>
        <p:sp>
          <p:nvSpPr>
            <p:cNvPr id="367" name="Google Shape;367;p70"/>
            <p:cNvSpPr txBox="1"/>
            <p:nvPr/>
          </p:nvSpPr>
          <p:spPr>
            <a:xfrm>
              <a:off x="1298675" y="698675"/>
              <a:ext cx="2164500" cy="494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9050" tIns="19050" rIns="19050" bIns="1905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E17B75"/>
                </a:buClr>
                <a:buSzPts val="3000"/>
                <a:buFont typeface="Arial"/>
                <a:buNone/>
              </a:pPr>
              <a:r>
                <a:rPr lang="en" sz="3000" b="1">
                  <a:solidFill>
                    <a:srgbClr val="E17B75"/>
                  </a:solidFill>
                  <a:latin typeface="Montserrat"/>
                  <a:ea typeface="Montserrat"/>
                  <a:cs typeface="Montserrat"/>
                  <a:sym typeface="Montserrat"/>
                </a:rPr>
                <a:t>Relational</a:t>
              </a:r>
              <a:endParaRPr sz="500" b="1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  <p:sp>
          <p:nvSpPr>
            <p:cNvPr id="368" name="Google Shape;368;p70"/>
            <p:cNvSpPr txBox="1"/>
            <p:nvPr/>
          </p:nvSpPr>
          <p:spPr>
            <a:xfrm>
              <a:off x="1701672" y="1237119"/>
              <a:ext cx="1358700" cy="190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9050" tIns="19050" rIns="19050" bIns="1905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lang="en" sz="1100">
                  <a:latin typeface="Montserrat"/>
                  <a:ea typeface="Montserrat"/>
                  <a:cs typeface="Montserrat"/>
                  <a:sym typeface="Montserrat"/>
                </a:rPr>
                <a:t>DATABASES</a:t>
              </a:r>
              <a:endParaRPr sz="500">
                <a:latin typeface="Montserrat"/>
                <a:ea typeface="Montserrat"/>
                <a:cs typeface="Montserrat"/>
                <a:sym typeface="Montserrat"/>
              </a:endParaRPr>
            </a:p>
          </p:txBody>
        </p:sp>
      </p:grpSp>
      <p:pic>
        <p:nvPicPr>
          <p:cNvPr id="369" name="Google Shape;369;p70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243012" y="3481388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0" name="Google Shape;370;p70" descr="Imag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48488" y="-2257425"/>
            <a:ext cx="3448050" cy="3714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71" name="Google Shape;371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18450" y="2989737"/>
            <a:ext cx="4360500" cy="1575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2" name="Google Shape;372;p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72175" y="461648"/>
            <a:ext cx="4653050" cy="16184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73" name="Google Shape;373;p70"/>
          <p:cNvCxnSpPr/>
          <p:nvPr/>
        </p:nvCxnSpPr>
        <p:spPr>
          <a:xfrm>
            <a:off x="534850" y="2544400"/>
            <a:ext cx="8029800" cy="0"/>
          </a:xfrm>
          <a:prstGeom prst="straightConnector1">
            <a:avLst/>
          </a:prstGeom>
          <a:noFill/>
          <a:ln w="19050" cap="flat" cmpd="sng">
            <a:solidFill>
              <a:srgbClr val="F2747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261</Words>
  <Application>Microsoft Macintosh PowerPoint</Application>
  <PresentationFormat>On-screen Show (16:9)</PresentationFormat>
  <Paragraphs>81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10</vt:i4>
      </vt:variant>
    </vt:vector>
  </HeadingPairs>
  <TitlesOfParts>
    <vt:vector size="23" baseType="lpstr">
      <vt:lpstr>Helvetica Neue</vt:lpstr>
      <vt:lpstr>Roboto</vt:lpstr>
      <vt:lpstr>Montserrat SemiBold</vt:lpstr>
      <vt:lpstr>Roboto Medium</vt:lpstr>
      <vt:lpstr>Montserrat Medium</vt:lpstr>
      <vt:lpstr>Roboto Slab</vt:lpstr>
      <vt:lpstr>Roboto Slab Regular</vt:lpstr>
      <vt:lpstr>Montserrat</vt:lpstr>
      <vt:lpstr>Helvetica Neue Light</vt:lpstr>
      <vt:lpstr>Arial</vt:lpstr>
      <vt:lpstr>Simple Light</vt:lpstr>
      <vt:lpstr>Simple Light</vt:lpstr>
      <vt:lpstr>White</vt:lpstr>
      <vt:lpstr>DATA ANALYTICS BOOTCAMP | IRONHACK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INTO INSIGHTS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ANALYTICS BOOTCAMP | IRONHACK</dc:title>
  <cp:lastModifiedBy>Sian Davies</cp:lastModifiedBy>
  <cp:revision>1</cp:revision>
  <dcterms:modified xsi:type="dcterms:W3CDTF">2021-10-18T14:31:18Z</dcterms:modified>
</cp:coreProperties>
</file>